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66" r:id="rId7"/>
    <p:sldId id="267" r:id="rId8"/>
    <p:sldId id="268" r:id="rId9"/>
    <p:sldId id="269" r:id="rId10"/>
    <p:sldId id="270" r:id="rId11"/>
    <p:sldId id="271" r:id="rId12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 med s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n eller Usa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Bil i Regnskapet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nb-NO" dirty="0" smtClean="0"/>
              <a:t>1. Bruk av privatbil i næring, skatt og moms</a:t>
            </a:r>
          </a:p>
          <a:p>
            <a:pPr algn="ctr"/>
            <a:r>
              <a:rPr lang="nb-NO" dirty="0" smtClean="0"/>
              <a:t>2. Bil i aksjeselskap – ansatt og selskap, skatt og moms</a:t>
            </a:r>
          </a:p>
          <a:p>
            <a:pPr algn="ctr"/>
            <a:r>
              <a:rPr lang="nb-NO" dirty="0" smtClean="0"/>
              <a:t>3. Næringsbil i enkelpersonforetak, skatt og moms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7185524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07067" y="-313039"/>
            <a:ext cx="7766936" cy="2183027"/>
          </a:xfrm>
        </p:spPr>
        <p:txBody>
          <a:bodyPr/>
          <a:lstStyle/>
          <a:p>
            <a:pPr algn="l"/>
            <a:r>
              <a:rPr lang="nb-NO" dirty="0"/>
              <a:t>Næringsbil i Enkeltpersonforetak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07067" y="1367481"/>
            <a:ext cx="7766936" cy="5090984"/>
          </a:xfrm>
        </p:spPr>
        <p:txBody>
          <a:bodyPr>
            <a:normAutofit fontScale="92500" lnSpcReduction="20000"/>
          </a:bodyPr>
          <a:lstStyle/>
          <a:p>
            <a:pPr algn="l"/>
            <a:endParaRPr lang="nb-NO" b="1" dirty="0" smtClean="0"/>
          </a:p>
          <a:p>
            <a:pPr algn="l"/>
            <a:endParaRPr lang="nb-NO" b="1" dirty="0"/>
          </a:p>
          <a:p>
            <a:pPr algn="l"/>
            <a:r>
              <a:rPr lang="nb-NO" b="1" dirty="0" smtClean="0"/>
              <a:t>Skatt: </a:t>
            </a:r>
            <a:r>
              <a:rPr lang="nb-NO" dirty="0" smtClean="0"/>
              <a:t>(fordelsbeskatning for den ansatte).</a:t>
            </a:r>
          </a:p>
          <a:p>
            <a:pPr algn="l"/>
            <a:r>
              <a:rPr lang="nb-NO" b="1" i="1" u="sng" dirty="0" smtClean="0">
                <a:solidFill>
                  <a:schemeClr val="tx2"/>
                </a:solidFill>
              </a:rPr>
              <a:t>Unntak </a:t>
            </a:r>
            <a:r>
              <a:rPr lang="nb-NO" b="1" i="1" u="sng" dirty="0" err="1" smtClean="0">
                <a:solidFill>
                  <a:schemeClr val="tx2"/>
                </a:solidFill>
              </a:rPr>
              <a:t>nr</a:t>
            </a:r>
            <a:r>
              <a:rPr lang="nb-NO" b="1" i="1" u="sng" dirty="0" smtClean="0">
                <a:solidFill>
                  <a:schemeClr val="tx2"/>
                </a:solidFill>
              </a:rPr>
              <a:t> 1: (gjelder fra 2016) </a:t>
            </a:r>
          </a:p>
          <a:p>
            <a:pPr algn="l"/>
            <a:endParaRPr lang="nb-NO" b="1" i="1" u="sng" dirty="0" smtClean="0">
              <a:solidFill>
                <a:schemeClr val="tx2"/>
              </a:solidFill>
            </a:endParaRPr>
          </a:p>
          <a:p>
            <a:pPr algn="l"/>
            <a:r>
              <a:rPr lang="nb-NO" b="1" dirty="0" smtClean="0"/>
              <a:t>1.Hvis det er en varebil klasse 2 eller lastebil under 7501 kg</a:t>
            </a:r>
          </a:p>
          <a:p>
            <a:pPr algn="l"/>
            <a:r>
              <a:rPr lang="nb-NO" b="1" i="1" u="sng" dirty="0" smtClean="0"/>
              <a:t>og</a:t>
            </a:r>
          </a:p>
          <a:p>
            <a:pPr algn="l"/>
            <a:r>
              <a:rPr lang="nb-NO" b="1" dirty="0" smtClean="0"/>
              <a:t>2. </a:t>
            </a:r>
            <a:r>
              <a:rPr lang="nb-NO" b="1" dirty="0"/>
              <a:t>D</a:t>
            </a:r>
            <a:r>
              <a:rPr lang="nb-NO" b="1" dirty="0" smtClean="0"/>
              <a:t>en som bruker bilen har «et tjenstlig behov» for denne type bil. </a:t>
            </a:r>
          </a:p>
          <a:p>
            <a:pPr algn="l"/>
            <a:endParaRPr lang="nb-NO" b="1" dirty="0"/>
          </a:p>
          <a:p>
            <a:pPr algn="l"/>
            <a:r>
              <a:rPr lang="nb-NO" b="1" dirty="0" smtClean="0"/>
              <a:t>Sjablong for inntektsføring skal reduseres med 50 % oppad til kr 150.000. (El-biler får ikke denne reduksjonen).</a:t>
            </a:r>
          </a:p>
          <a:p>
            <a:pPr algn="l"/>
            <a:r>
              <a:rPr lang="nb-NO" b="1" dirty="0" smtClean="0"/>
              <a:t>Eks: Bilens listepris kr 400.000 -150.000 = 250.000 x 30 % = 75.000</a:t>
            </a:r>
          </a:p>
          <a:p>
            <a:pPr algn="l"/>
            <a:r>
              <a:rPr lang="nb-NO" b="1" dirty="0" smtClean="0"/>
              <a:t>Privat fordel blir da kr 75.000 i inntekt.</a:t>
            </a:r>
          </a:p>
          <a:p>
            <a:pPr algn="l"/>
            <a:endParaRPr lang="nb-NO" b="1" dirty="0" smtClean="0"/>
          </a:p>
          <a:p>
            <a:pPr algn="l"/>
            <a:r>
              <a:rPr lang="nb-NO" b="1" dirty="0" smtClean="0"/>
              <a:t>Alternativt: Tilbakeføring 75 % av driftskostnader og 17 % </a:t>
            </a:r>
            <a:r>
              <a:rPr lang="nb-NO" b="1" dirty="0" err="1" smtClean="0"/>
              <a:t>lineæreavskivninger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15524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07067" y="214184"/>
            <a:ext cx="7766936" cy="1524000"/>
          </a:xfrm>
        </p:spPr>
        <p:txBody>
          <a:bodyPr/>
          <a:lstStyle/>
          <a:p>
            <a:pPr algn="l"/>
            <a:r>
              <a:rPr lang="nb-NO" dirty="0"/>
              <a:t>Næringsbil i Enkeltpersonforetak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07067" y="2108885"/>
            <a:ext cx="7766936" cy="4349579"/>
          </a:xfrm>
        </p:spPr>
        <p:txBody>
          <a:bodyPr>
            <a:normAutofit/>
          </a:bodyPr>
          <a:lstStyle/>
          <a:p>
            <a:pPr algn="l"/>
            <a:r>
              <a:rPr lang="nb-NO" b="1" dirty="0" smtClean="0"/>
              <a:t>Skatt: </a:t>
            </a:r>
            <a:r>
              <a:rPr lang="nb-NO" dirty="0" smtClean="0"/>
              <a:t>(fordelsbeskatning for den ansatte).</a:t>
            </a:r>
          </a:p>
          <a:p>
            <a:pPr algn="l"/>
            <a:r>
              <a:rPr lang="nb-NO" b="1" i="1" u="sng" dirty="0" smtClean="0">
                <a:solidFill>
                  <a:schemeClr val="tx2"/>
                </a:solidFill>
              </a:rPr>
              <a:t>Unntak </a:t>
            </a:r>
            <a:r>
              <a:rPr lang="nb-NO" b="1" i="1" u="sng" dirty="0" err="1" smtClean="0">
                <a:solidFill>
                  <a:schemeClr val="tx2"/>
                </a:solidFill>
              </a:rPr>
              <a:t>nr</a:t>
            </a:r>
            <a:r>
              <a:rPr lang="nb-NO" b="1" i="1" u="sng" dirty="0" smtClean="0">
                <a:solidFill>
                  <a:schemeClr val="tx2"/>
                </a:solidFill>
              </a:rPr>
              <a:t> 2: (gjelder fra 2016) </a:t>
            </a:r>
          </a:p>
          <a:p>
            <a:pPr algn="l"/>
            <a:endParaRPr lang="nb-NO" b="1" i="1" u="sng" dirty="0" smtClean="0">
              <a:solidFill>
                <a:schemeClr val="tx2"/>
              </a:solidFill>
            </a:endParaRPr>
          </a:p>
          <a:p>
            <a:pPr algn="l"/>
            <a:r>
              <a:rPr lang="nb-NO" b="1" dirty="0" smtClean="0"/>
              <a:t>1.Hvis det er en varebil klasse 2 eller lastebil under 7501 kg</a:t>
            </a:r>
          </a:p>
          <a:p>
            <a:pPr algn="l"/>
            <a:r>
              <a:rPr lang="nb-NO" b="1" i="1" u="sng" dirty="0" smtClean="0"/>
              <a:t>og</a:t>
            </a:r>
          </a:p>
          <a:p>
            <a:pPr algn="l"/>
            <a:r>
              <a:rPr lang="nb-NO" b="1" dirty="0" smtClean="0"/>
              <a:t>2. </a:t>
            </a:r>
            <a:r>
              <a:rPr lang="nb-NO" b="1" dirty="0"/>
              <a:t>D</a:t>
            </a:r>
            <a:r>
              <a:rPr lang="nb-NO" b="1" dirty="0" smtClean="0"/>
              <a:t>en som bruker bilen har «et tjenstlig behov» for denne type bil. </a:t>
            </a:r>
          </a:p>
          <a:p>
            <a:pPr algn="l"/>
            <a:endParaRPr lang="nb-NO" b="1" dirty="0"/>
          </a:p>
          <a:p>
            <a:pPr algn="l"/>
            <a:r>
              <a:rPr lang="nb-NO" sz="2000" b="1" dirty="0" smtClean="0"/>
              <a:t>- Hvis du har elektronisk kjørebok og på den måten kan dokumentere at bilen bare bruks x antall kilometer privat. Kan du få privat fordel som x antall kilometer privat bruk x 3,40 i istedenfor sjablong.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2181356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89686" y="568412"/>
            <a:ext cx="8822725" cy="815545"/>
          </a:xfrm>
          <a:ln>
            <a:solidFill>
              <a:schemeClr val="tx2"/>
            </a:solidFill>
          </a:ln>
        </p:spPr>
        <p:txBody>
          <a:bodyPr/>
          <a:lstStyle/>
          <a:p>
            <a:pPr algn="l"/>
            <a:r>
              <a:rPr lang="nb-NO" dirty="0" smtClean="0"/>
              <a:t>Bruk av </a:t>
            </a:r>
            <a:r>
              <a:rPr lang="nb-NO" b="1" i="1" dirty="0" smtClean="0">
                <a:solidFill>
                  <a:schemeClr val="tx2"/>
                </a:solidFill>
              </a:rPr>
              <a:t>privatbil</a:t>
            </a:r>
            <a:r>
              <a:rPr lang="nb-NO" dirty="0" smtClean="0"/>
              <a:t> i næring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89686" y="1515762"/>
            <a:ext cx="8384317" cy="4852087"/>
          </a:xfrm>
        </p:spPr>
        <p:txBody>
          <a:bodyPr>
            <a:normAutofit lnSpcReduction="10000"/>
          </a:bodyPr>
          <a:lstStyle/>
          <a:p>
            <a:pPr algn="ctr"/>
            <a:r>
              <a:rPr lang="nb-NO" b="1" dirty="0" smtClean="0"/>
              <a:t>Enkeltpersonforetak</a:t>
            </a:r>
          </a:p>
          <a:p>
            <a:pPr algn="l"/>
            <a:r>
              <a:rPr lang="nb-NO" sz="2400" dirty="0" smtClean="0"/>
              <a:t> </a:t>
            </a:r>
            <a:r>
              <a:rPr lang="nb-NO" sz="2400" b="1" dirty="0" smtClean="0"/>
              <a:t>Skatt: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2400" dirty="0" smtClean="0"/>
              <a:t>Fradrag for inntil 6000 km pr bil etter sats (4,10 i 2015 og kanskje 3,80 i 2016). Skattemessig </a:t>
            </a:r>
            <a:r>
              <a:rPr lang="nb-NO" sz="2400" dirty="0" err="1" smtClean="0"/>
              <a:t>sjablon</a:t>
            </a:r>
            <a:r>
              <a:rPr lang="nb-NO" sz="2400" dirty="0" smtClean="0"/>
              <a:t>.</a:t>
            </a:r>
            <a:endParaRPr lang="nb-NO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2400" dirty="0" smtClean="0"/>
              <a:t>Dette gjelder uavhengig av type bil, varebil etc.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2400" dirty="0" smtClean="0"/>
              <a:t>Trenger ikke kjørebok for å få fradraget. Skattyter må sannsynliggjøre at han/hun har brukt privatbilen antall km i næring.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2400" dirty="0" smtClean="0"/>
              <a:t>Fradrag for utbedring av bilskade/bonustap oppstått under kjøring i næring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2400" dirty="0" smtClean="0"/>
              <a:t>Fradrag for utgifter til bompenger, parkering, piggdekkavgift mv</a:t>
            </a:r>
          </a:p>
          <a:p>
            <a:pPr algn="ctr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3586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89686" y="568412"/>
            <a:ext cx="8822725" cy="815545"/>
          </a:xfrm>
          <a:ln>
            <a:solidFill>
              <a:schemeClr val="tx2"/>
            </a:solidFill>
          </a:ln>
        </p:spPr>
        <p:txBody>
          <a:bodyPr/>
          <a:lstStyle/>
          <a:p>
            <a:pPr algn="l"/>
            <a:r>
              <a:rPr lang="nb-NO" dirty="0" smtClean="0"/>
              <a:t>Bruk av </a:t>
            </a:r>
            <a:r>
              <a:rPr lang="nb-NO" b="1" i="1" dirty="0" smtClean="0">
                <a:solidFill>
                  <a:schemeClr val="tx2"/>
                </a:solidFill>
              </a:rPr>
              <a:t>privatbil</a:t>
            </a:r>
            <a:r>
              <a:rPr lang="nb-NO" dirty="0" smtClean="0"/>
              <a:t> i næring 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889686" y="1515762"/>
            <a:ext cx="8384317" cy="4959179"/>
          </a:xfrm>
        </p:spPr>
        <p:txBody>
          <a:bodyPr>
            <a:normAutofit lnSpcReduction="10000"/>
          </a:bodyPr>
          <a:lstStyle/>
          <a:p>
            <a:pPr algn="ctr"/>
            <a:r>
              <a:rPr lang="nb-NO" b="1" dirty="0" smtClean="0"/>
              <a:t>Enkeltpersonforetak</a:t>
            </a:r>
          </a:p>
          <a:p>
            <a:pPr algn="l"/>
            <a:r>
              <a:rPr lang="nb-NO" sz="2400" dirty="0" smtClean="0"/>
              <a:t> </a:t>
            </a:r>
            <a:r>
              <a:rPr lang="nb-NO" sz="2400" b="1" dirty="0" smtClean="0"/>
              <a:t>Moms: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2400" dirty="0" smtClean="0"/>
              <a:t>Normalt ikke momsfradrag på driftsutgifter/kjøp.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sz="2400" dirty="0" smtClean="0"/>
              <a:t>Unntak: hvis privatbilen som brukes i næring er </a:t>
            </a:r>
          </a:p>
          <a:p>
            <a:pPr marL="1657350" lvl="3" indent="-285750" algn="l">
              <a:buFont typeface="Arial" panose="020B0604020202020204" pitchFamily="34" charset="0"/>
              <a:buChar char="•"/>
            </a:pPr>
            <a:r>
              <a:rPr lang="nb-NO" sz="1800" dirty="0" smtClean="0"/>
              <a:t>Varebil klasse 2 og</a:t>
            </a:r>
          </a:p>
          <a:p>
            <a:pPr marL="1657350" lvl="3" indent="-285750" algn="l">
              <a:buFont typeface="Arial" panose="020B0604020202020204" pitchFamily="34" charset="0"/>
              <a:buChar char="•"/>
            </a:pPr>
            <a:r>
              <a:rPr lang="nb-NO" sz="1800" dirty="0" smtClean="0"/>
              <a:t>Har grønne skilter</a:t>
            </a:r>
          </a:p>
          <a:p>
            <a:pPr lvl="5" algn="l"/>
            <a:r>
              <a:rPr lang="nb-NO" sz="1800" dirty="0" smtClean="0"/>
              <a:t>= Momsfradrag etter </a:t>
            </a:r>
            <a:r>
              <a:rPr lang="nb-NO" sz="1800" b="1" i="1" dirty="0" smtClean="0">
                <a:solidFill>
                  <a:schemeClr val="tx2"/>
                </a:solidFill>
              </a:rPr>
              <a:t>faktisk bruk </a:t>
            </a:r>
            <a:r>
              <a:rPr lang="nb-NO" sz="1800" dirty="0" smtClean="0"/>
              <a:t>i avgiftspliktig virksomhet.</a:t>
            </a:r>
          </a:p>
          <a:p>
            <a:pPr lvl="2" algn="l"/>
            <a:r>
              <a:rPr lang="nb-NO" sz="2000" dirty="0" smtClean="0"/>
              <a:t>Eks: Bruker bilen 6000 km i næringsvirksomheten og 4000 privat. </a:t>
            </a:r>
          </a:p>
          <a:p>
            <a:pPr algn="l"/>
            <a:r>
              <a:rPr lang="nb-NO" dirty="0" smtClean="0"/>
              <a:t>		): 60 % momsfradrag på kjøp (nybil) og driftsutgifter.</a:t>
            </a:r>
          </a:p>
          <a:p>
            <a:pPr algn="l"/>
            <a:r>
              <a:rPr lang="nb-NO" dirty="0" smtClean="0"/>
              <a:t>(NB: må bokføres løpende, så tilbakeføres ved årets slutt slik at ikke kostnaden blir med i regnskapet – bokføring skjer bare for momsspesifikasjonen sin del.)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13989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07067" y="214184"/>
            <a:ext cx="7766936" cy="1029730"/>
          </a:xfrm>
        </p:spPr>
        <p:txBody>
          <a:bodyPr/>
          <a:lstStyle/>
          <a:p>
            <a:r>
              <a:rPr lang="nb-NO" dirty="0" smtClean="0"/>
              <a:t>Firmabil – ansatt i AS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07067" y="1367481"/>
            <a:ext cx="7766936" cy="5090984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nb-NO" dirty="0" smtClean="0"/>
              <a:t>Har den ansatte i AS firmabil:</a:t>
            </a:r>
          </a:p>
          <a:p>
            <a:pPr algn="l"/>
            <a:r>
              <a:rPr lang="nb-NO" b="1" dirty="0" smtClean="0"/>
              <a:t>Moms for aksjeselskapet: </a:t>
            </a:r>
          </a:p>
          <a:p>
            <a:pPr algn="l"/>
            <a:r>
              <a:rPr lang="nb-NO" dirty="0" smtClean="0"/>
              <a:t>Varebil </a:t>
            </a:r>
            <a:r>
              <a:rPr lang="nb-NO" dirty="0" err="1" smtClean="0"/>
              <a:t>kl</a:t>
            </a:r>
            <a:r>
              <a:rPr lang="nb-NO" dirty="0" smtClean="0"/>
              <a:t> 2+ grønne skilter, AS kan få fradrag for momsen etter hvor mye som </a:t>
            </a:r>
            <a:r>
              <a:rPr lang="nb-NO" i="1" dirty="0" smtClean="0">
                <a:solidFill>
                  <a:schemeClr val="tx2"/>
                </a:solidFill>
              </a:rPr>
              <a:t>bilen faktisk brukes </a:t>
            </a:r>
            <a:r>
              <a:rPr lang="nb-NO" dirty="0" smtClean="0"/>
              <a:t>i avgiftspliktig virksomhet. </a:t>
            </a:r>
          </a:p>
          <a:p>
            <a:pPr algn="l"/>
            <a:endParaRPr lang="nb-NO" dirty="0"/>
          </a:p>
          <a:p>
            <a:pPr algn="l"/>
            <a:r>
              <a:rPr lang="nb-NO" b="1" dirty="0" smtClean="0"/>
              <a:t>Skatt: </a:t>
            </a:r>
            <a:r>
              <a:rPr lang="nb-NO" dirty="0" smtClean="0"/>
              <a:t>(fordelsbeskatning for den ansatte).</a:t>
            </a:r>
          </a:p>
          <a:p>
            <a:pPr algn="l"/>
            <a:r>
              <a:rPr lang="nb-NO" b="1" dirty="0" smtClean="0"/>
              <a:t>Hovedregel:</a:t>
            </a:r>
          </a:p>
          <a:p>
            <a:pPr algn="l"/>
            <a:r>
              <a:rPr lang="nb-NO" b="1" dirty="0" smtClean="0"/>
              <a:t>2015 tall</a:t>
            </a:r>
            <a:r>
              <a:rPr lang="nb-NO" dirty="0" smtClean="0"/>
              <a:t>: Bilens listepris som ny inntil 286.000 x 30 % = 87.960</a:t>
            </a:r>
          </a:p>
          <a:p>
            <a:pPr algn="l"/>
            <a:r>
              <a:rPr lang="nb-NO" dirty="0"/>
              <a:t>	</a:t>
            </a:r>
            <a:r>
              <a:rPr lang="nb-NO" dirty="0" smtClean="0"/>
              <a:t>					                  overskytende x 20 % = </a:t>
            </a:r>
          </a:p>
          <a:p>
            <a:pPr algn="l"/>
            <a:endParaRPr lang="nb-NO" dirty="0" smtClean="0"/>
          </a:p>
          <a:p>
            <a:pPr algn="l"/>
            <a:r>
              <a:rPr lang="nb-NO" dirty="0" smtClean="0"/>
              <a:t>Eks: listepris 400.000. Privat fordel ny bil: 286.000x30 % +114.000x20 % =110.760 i inntektstillegg på den ansatte.</a:t>
            </a:r>
          </a:p>
          <a:p>
            <a:pPr algn="l"/>
            <a:endParaRPr lang="nb-NO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dirty="0" smtClean="0"/>
              <a:t>Hvis man kjører over 40.000 multipliseres listeprisen med 0,75.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dirty="0" smtClean="0"/>
              <a:t>Hvis det er el-bil multipliseres listeprisen med 0,5.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dirty="0" smtClean="0"/>
              <a:t>Er bilen over tre år pr 1.janurar multipliser listeprisen med 0,75.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68850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07067" y="214184"/>
            <a:ext cx="7766936" cy="1029730"/>
          </a:xfrm>
        </p:spPr>
        <p:txBody>
          <a:bodyPr/>
          <a:lstStyle/>
          <a:p>
            <a:r>
              <a:rPr lang="nb-NO" dirty="0" smtClean="0"/>
              <a:t>Firmabil – ansatt i AS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07067" y="1367481"/>
            <a:ext cx="7766936" cy="5090984"/>
          </a:xfrm>
        </p:spPr>
        <p:txBody>
          <a:bodyPr>
            <a:normAutofit/>
          </a:bodyPr>
          <a:lstStyle/>
          <a:p>
            <a:pPr algn="l"/>
            <a:r>
              <a:rPr lang="nb-NO" b="1" dirty="0" smtClean="0"/>
              <a:t>Skatt: </a:t>
            </a:r>
            <a:r>
              <a:rPr lang="nb-NO" dirty="0" smtClean="0"/>
              <a:t>(fordelsbeskatning for den ansatte).</a:t>
            </a:r>
          </a:p>
          <a:p>
            <a:pPr algn="l"/>
            <a:r>
              <a:rPr lang="nb-NO" b="1" dirty="0" smtClean="0"/>
              <a:t>Hovedregel:</a:t>
            </a:r>
          </a:p>
          <a:p>
            <a:pPr algn="l"/>
            <a:r>
              <a:rPr lang="nb-NO" b="1" dirty="0" smtClean="0"/>
              <a:t>2016 tall</a:t>
            </a:r>
            <a:r>
              <a:rPr lang="nb-NO" dirty="0" smtClean="0"/>
              <a:t>: Bilens listepris som ny inntil 293.200 x 30 % = 87.960</a:t>
            </a:r>
          </a:p>
          <a:p>
            <a:pPr algn="l"/>
            <a:r>
              <a:rPr lang="nb-NO" dirty="0"/>
              <a:t>	</a:t>
            </a:r>
            <a:r>
              <a:rPr lang="nb-NO" dirty="0" smtClean="0"/>
              <a:t>					                  overskytende x 20 % = </a:t>
            </a:r>
          </a:p>
          <a:p>
            <a:pPr algn="l"/>
            <a:endParaRPr lang="nb-NO" dirty="0" smtClean="0"/>
          </a:p>
          <a:p>
            <a:pPr algn="l"/>
            <a:r>
              <a:rPr lang="nb-NO" dirty="0" smtClean="0"/>
              <a:t>Eks: listepris 400.000. Privat fordel ny bil: 293.200x 30 % +106.800x20 % =109.320 i inntektstillegg på den ansatte.</a:t>
            </a:r>
          </a:p>
          <a:p>
            <a:pPr algn="l"/>
            <a:endParaRPr lang="nb-NO" dirty="0" smtClean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dirty="0" smtClean="0"/>
              <a:t>Hvis man kjører over 40.000 multipliseres listeprisen med 0,75.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dirty="0" smtClean="0"/>
              <a:t>Hvis det er el-bil multipliseres listeprisen med 0,5.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nb-NO" dirty="0" smtClean="0"/>
              <a:t>Er bilen over tre år pr 1.janurar multipliser listeprisen med 0,75.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39915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07067" y="214184"/>
            <a:ext cx="7766936" cy="1029730"/>
          </a:xfrm>
        </p:spPr>
        <p:txBody>
          <a:bodyPr/>
          <a:lstStyle/>
          <a:p>
            <a:r>
              <a:rPr lang="nb-NO" dirty="0" smtClean="0"/>
              <a:t>Firmabil – ansatt i AS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07067" y="1367481"/>
            <a:ext cx="7766936" cy="5090984"/>
          </a:xfrm>
        </p:spPr>
        <p:txBody>
          <a:bodyPr>
            <a:normAutofit/>
          </a:bodyPr>
          <a:lstStyle/>
          <a:p>
            <a:pPr algn="l"/>
            <a:r>
              <a:rPr lang="nb-NO" b="1" dirty="0" smtClean="0"/>
              <a:t>Skatt: </a:t>
            </a:r>
            <a:r>
              <a:rPr lang="nb-NO" dirty="0" smtClean="0"/>
              <a:t>(fordelsbeskatning for den ansatte).</a:t>
            </a:r>
          </a:p>
          <a:p>
            <a:pPr algn="l"/>
            <a:r>
              <a:rPr lang="nb-NO" b="1" i="1" u="sng" dirty="0" smtClean="0">
                <a:solidFill>
                  <a:schemeClr val="tx2"/>
                </a:solidFill>
              </a:rPr>
              <a:t>Unntak </a:t>
            </a:r>
            <a:r>
              <a:rPr lang="nb-NO" b="1" i="1" u="sng" dirty="0" err="1" smtClean="0">
                <a:solidFill>
                  <a:schemeClr val="tx2"/>
                </a:solidFill>
              </a:rPr>
              <a:t>nr</a:t>
            </a:r>
            <a:r>
              <a:rPr lang="nb-NO" b="1" i="1" u="sng" dirty="0" smtClean="0">
                <a:solidFill>
                  <a:schemeClr val="tx2"/>
                </a:solidFill>
              </a:rPr>
              <a:t> 1: (gjelder fra 2016) </a:t>
            </a:r>
          </a:p>
          <a:p>
            <a:pPr algn="l"/>
            <a:endParaRPr lang="nb-NO" b="1" i="1" u="sng" dirty="0" smtClean="0">
              <a:solidFill>
                <a:schemeClr val="tx2"/>
              </a:solidFill>
            </a:endParaRPr>
          </a:p>
          <a:p>
            <a:pPr algn="l"/>
            <a:r>
              <a:rPr lang="nb-NO" b="1" dirty="0" smtClean="0"/>
              <a:t>1.Hvis det er en varebil klasse 2 eller lastebil under 7501 kg</a:t>
            </a:r>
          </a:p>
          <a:p>
            <a:pPr algn="l"/>
            <a:r>
              <a:rPr lang="nb-NO" b="1" i="1" u="sng" dirty="0" smtClean="0"/>
              <a:t>og</a:t>
            </a:r>
          </a:p>
          <a:p>
            <a:pPr algn="l"/>
            <a:r>
              <a:rPr lang="nb-NO" b="1" dirty="0" smtClean="0"/>
              <a:t>2. </a:t>
            </a:r>
            <a:r>
              <a:rPr lang="nb-NO" b="1" dirty="0"/>
              <a:t>D</a:t>
            </a:r>
            <a:r>
              <a:rPr lang="nb-NO" b="1" dirty="0" smtClean="0"/>
              <a:t>en som bruker bilen har «et tjenstlig behov» for denne type bil. </a:t>
            </a:r>
          </a:p>
          <a:p>
            <a:pPr algn="l"/>
            <a:endParaRPr lang="nb-NO" b="1" dirty="0"/>
          </a:p>
          <a:p>
            <a:pPr algn="l"/>
            <a:r>
              <a:rPr lang="nb-NO" b="1" dirty="0" smtClean="0"/>
              <a:t>Sjablong for inntektsføring skal reduseres med 50 % oppad til kr 150.000. (El-biler får ikke denne reduksjonen).</a:t>
            </a:r>
          </a:p>
          <a:p>
            <a:pPr algn="l"/>
            <a:r>
              <a:rPr lang="nb-NO" b="1" dirty="0" smtClean="0"/>
              <a:t>Eks: Bilens listepris kr 400.000 -150.000 = 250.000 x 30 % = 75.000</a:t>
            </a:r>
          </a:p>
          <a:p>
            <a:pPr algn="l"/>
            <a:r>
              <a:rPr lang="nb-NO" b="1" dirty="0" smtClean="0"/>
              <a:t>Privat fordel blir da kr 75.000 i inntekt.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68678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07067" y="214184"/>
            <a:ext cx="7766936" cy="1029730"/>
          </a:xfrm>
        </p:spPr>
        <p:txBody>
          <a:bodyPr/>
          <a:lstStyle/>
          <a:p>
            <a:r>
              <a:rPr lang="nb-NO" dirty="0" smtClean="0"/>
              <a:t>Firmabil – ansatt i AS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07067" y="1367481"/>
            <a:ext cx="7766936" cy="5090984"/>
          </a:xfrm>
        </p:spPr>
        <p:txBody>
          <a:bodyPr>
            <a:normAutofit/>
          </a:bodyPr>
          <a:lstStyle/>
          <a:p>
            <a:pPr algn="l"/>
            <a:r>
              <a:rPr lang="nb-NO" b="1" dirty="0" smtClean="0"/>
              <a:t>Skatt: </a:t>
            </a:r>
            <a:r>
              <a:rPr lang="nb-NO" dirty="0" smtClean="0"/>
              <a:t>(fordelsbeskatning for den ansatte).</a:t>
            </a:r>
          </a:p>
          <a:p>
            <a:pPr algn="l"/>
            <a:r>
              <a:rPr lang="nb-NO" b="1" i="1" u="sng" dirty="0" smtClean="0">
                <a:solidFill>
                  <a:schemeClr val="tx2"/>
                </a:solidFill>
              </a:rPr>
              <a:t>Unntak </a:t>
            </a:r>
            <a:r>
              <a:rPr lang="nb-NO" b="1" i="1" u="sng" dirty="0" err="1" smtClean="0">
                <a:solidFill>
                  <a:schemeClr val="tx2"/>
                </a:solidFill>
              </a:rPr>
              <a:t>nr</a:t>
            </a:r>
            <a:r>
              <a:rPr lang="nb-NO" b="1" i="1" u="sng" dirty="0" smtClean="0">
                <a:solidFill>
                  <a:schemeClr val="tx2"/>
                </a:solidFill>
              </a:rPr>
              <a:t> 2: (gjelder fra 2016) </a:t>
            </a:r>
          </a:p>
          <a:p>
            <a:pPr algn="l"/>
            <a:endParaRPr lang="nb-NO" b="1" i="1" u="sng" dirty="0" smtClean="0">
              <a:solidFill>
                <a:schemeClr val="tx2"/>
              </a:solidFill>
            </a:endParaRPr>
          </a:p>
          <a:p>
            <a:pPr algn="l"/>
            <a:r>
              <a:rPr lang="nb-NO" b="1" dirty="0" smtClean="0"/>
              <a:t>1.Hvis det er en varebil klasse 2 eller lastebil under 7501 kg</a:t>
            </a:r>
          </a:p>
          <a:p>
            <a:pPr algn="l"/>
            <a:r>
              <a:rPr lang="nb-NO" b="1" i="1" u="sng" dirty="0" smtClean="0"/>
              <a:t>og</a:t>
            </a:r>
          </a:p>
          <a:p>
            <a:pPr algn="l"/>
            <a:r>
              <a:rPr lang="nb-NO" b="1" dirty="0" smtClean="0"/>
              <a:t>2. </a:t>
            </a:r>
            <a:r>
              <a:rPr lang="nb-NO" b="1" dirty="0"/>
              <a:t>D</a:t>
            </a:r>
            <a:r>
              <a:rPr lang="nb-NO" b="1" dirty="0" smtClean="0"/>
              <a:t>en som bruker bilen har «et tjenstlig behov» for denne type bil. </a:t>
            </a:r>
          </a:p>
          <a:p>
            <a:pPr algn="l"/>
            <a:endParaRPr lang="nb-NO" b="1" dirty="0"/>
          </a:p>
          <a:p>
            <a:pPr algn="l"/>
            <a:r>
              <a:rPr lang="nb-NO" sz="2000" b="1" dirty="0" smtClean="0"/>
              <a:t>- Hvis du har elektronisk kjørebok og på den måten kan dokumentere at bilen bare bruks x antall kilometer privat. Kan du få privat fordel som x antall kilometer privat bruk x 3,40 i istedenfor sjablong.</a:t>
            </a: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934378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07067" y="214184"/>
            <a:ext cx="7766936" cy="1029730"/>
          </a:xfrm>
        </p:spPr>
        <p:txBody>
          <a:bodyPr/>
          <a:lstStyle/>
          <a:p>
            <a:r>
              <a:rPr lang="nb-NO" dirty="0" smtClean="0"/>
              <a:t>Firmabil – ansatt i AS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07067" y="1367481"/>
            <a:ext cx="7766936" cy="5090984"/>
          </a:xfrm>
        </p:spPr>
        <p:txBody>
          <a:bodyPr>
            <a:normAutofit/>
          </a:bodyPr>
          <a:lstStyle/>
          <a:p>
            <a:pPr algn="l"/>
            <a:r>
              <a:rPr lang="nb-NO" b="1" dirty="0" smtClean="0"/>
              <a:t>Skatt: </a:t>
            </a:r>
            <a:r>
              <a:rPr lang="nb-NO" dirty="0" smtClean="0"/>
              <a:t>(fordelsbeskatning for den ansatte).</a:t>
            </a:r>
          </a:p>
          <a:p>
            <a:pPr algn="l"/>
            <a:r>
              <a:rPr lang="nb-NO" b="1" i="1" u="sng" dirty="0" smtClean="0">
                <a:solidFill>
                  <a:schemeClr val="tx2"/>
                </a:solidFill>
              </a:rPr>
              <a:t>Unntak </a:t>
            </a:r>
            <a:r>
              <a:rPr lang="nb-NO" b="1" i="1" u="sng" dirty="0" err="1" smtClean="0">
                <a:solidFill>
                  <a:schemeClr val="tx2"/>
                </a:solidFill>
              </a:rPr>
              <a:t>nr</a:t>
            </a:r>
            <a:r>
              <a:rPr lang="nb-NO" b="1" i="1" u="sng" dirty="0" smtClean="0">
                <a:solidFill>
                  <a:schemeClr val="tx2"/>
                </a:solidFill>
              </a:rPr>
              <a:t> 3: (gjelder fra 2016) </a:t>
            </a:r>
          </a:p>
          <a:p>
            <a:pPr algn="l"/>
            <a:endParaRPr lang="nb-NO" b="1" i="1" u="sng" dirty="0" smtClean="0">
              <a:solidFill>
                <a:schemeClr val="tx2"/>
              </a:solidFill>
            </a:endParaRPr>
          </a:p>
          <a:p>
            <a:pPr algn="l"/>
            <a:r>
              <a:rPr lang="nb-NO" b="1" dirty="0" smtClean="0"/>
              <a:t>1.Hvis det er en varebil klasse 2 eller lastebil under 7501 kg</a:t>
            </a:r>
          </a:p>
          <a:p>
            <a:pPr algn="l"/>
            <a:r>
              <a:rPr lang="nb-NO" b="1" i="1" u="sng" dirty="0" smtClean="0"/>
              <a:t>og</a:t>
            </a:r>
          </a:p>
          <a:p>
            <a:pPr algn="l"/>
            <a:r>
              <a:rPr lang="nb-NO" b="1" dirty="0" smtClean="0"/>
              <a:t>2. </a:t>
            </a:r>
            <a:r>
              <a:rPr lang="nb-NO" b="1" dirty="0"/>
              <a:t>D</a:t>
            </a:r>
            <a:r>
              <a:rPr lang="nb-NO" b="1" dirty="0" smtClean="0"/>
              <a:t>en som bruker bilen har «et tjenstlig behov» for denne type bil. </a:t>
            </a:r>
          </a:p>
          <a:p>
            <a:pPr algn="l"/>
            <a:endParaRPr lang="nb-NO" b="1" dirty="0"/>
          </a:p>
          <a:p>
            <a:pPr algn="l"/>
            <a:r>
              <a:rPr lang="nb-NO" b="1" dirty="0" smtClean="0"/>
              <a:t>Skattefri, sporadisk bruk av arbeidsgivers bil er satt til maksimalt 10 dager og inntil 1000 km. Begge vilkår må være oppfylt. </a:t>
            </a:r>
          </a:p>
          <a:p>
            <a:pPr algn="l"/>
            <a:r>
              <a:rPr lang="nb-NO" b="1" dirty="0" smtClean="0"/>
              <a:t>Må dokumenters med elektronisk kjørebok.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96546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07067" y="0"/>
            <a:ext cx="7766936" cy="1713469"/>
          </a:xfrm>
        </p:spPr>
        <p:txBody>
          <a:bodyPr/>
          <a:lstStyle/>
          <a:p>
            <a:pPr algn="l"/>
            <a:r>
              <a:rPr lang="nb-NO" dirty="0" smtClean="0"/>
              <a:t>Næringsbil i Enkeltpersonforetak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07067" y="1927654"/>
            <a:ext cx="7766936" cy="4530811"/>
          </a:xfrm>
        </p:spPr>
        <p:txBody>
          <a:bodyPr>
            <a:normAutofit lnSpcReduction="10000"/>
          </a:bodyPr>
          <a:lstStyle/>
          <a:p>
            <a:pPr algn="l"/>
            <a:r>
              <a:rPr lang="nb-NO" b="1" dirty="0" smtClean="0"/>
              <a:t>Moms for Enkeltpersonforetaket: </a:t>
            </a:r>
          </a:p>
          <a:p>
            <a:pPr algn="l"/>
            <a:r>
              <a:rPr lang="nb-NO" dirty="0" smtClean="0"/>
              <a:t>Varebil </a:t>
            </a:r>
            <a:r>
              <a:rPr lang="nb-NO" dirty="0" err="1" smtClean="0"/>
              <a:t>kl</a:t>
            </a:r>
            <a:r>
              <a:rPr lang="nb-NO" dirty="0" smtClean="0"/>
              <a:t> 2+ grønne skilter, AS kan få fradrag for momsen etter hvor mye som </a:t>
            </a:r>
            <a:r>
              <a:rPr lang="nb-NO" i="1" dirty="0" smtClean="0">
                <a:solidFill>
                  <a:schemeClr val="tx2"/>
                </a:solidFill>
              </a:rPr>
              <a:t>bilen faktisk brukes </a:t>
            </a:r>
            <a:r>
              <a:rPr lang="nb-NO" dirty="0" smtClean="0"/>
              <a:t>i avgiftspliktig virksomhet. </a:t>
            </a:r>
          </a:p>
          <a:p>
            <a:pPr algn="l"/>
            <a:endParaRPr lang="nb-NO" dirty="0"/>
          </a:p>
          <a:p>
            <a:pPr algn="l"/>
            <a:r>
              <a:rPr lang="nb-NO" b="1" dirty="0" smtClean="0"/>
              <a:t>Skatt: </a:t>
            </a:r>
          </a:p>
          <a:p>
            <a:pPr algn="l"/>
            <a:r>
              <a:rPr lang="nb-NO" dirty="0" smtClean="0"/>
              <a:t>Den næringsdrivende får utgiftsført alle driftsutgiftene inkl. avskrivninger. Brukes bilen privat, skal eier tilleggs en inntekt for privat bruk eller få reduksjon av kostandene.</a:t>
            </a:r>
          </a:p>
          <a:p>
            <a:pPr algn="l"/>
            <a:endParaRPr lang="nb-NO" dirty="0"/>
          </a:p>
          <a:p>
            <a:pPr algn="l"/>
            <a:r>
              <a:rPr lang="nb-NO" dirty="0" smtClean="0"/>
              <a:t>Samme sjablong som i As: </a:t>
            </a:r>
          </a:p>
          <a:p>
            <a:pPr algn="l"/>
            <a:r>
              <a:rPr lang="nb-NO" dirty="0" smtClean="0"/>
              <a:t>Eks: listepris 400.000, privat fordel i 2016: 109.320</a:t>
            </a:r>
          </a:p>
          <a:p>
            <a:pPr algn="l"/>
            <a:r>
              <a:rPr lang="nb-NO" dirty="0" smtClean="0"/>
              <a:t>Alternativt kan de velge å tilbakeføre 75 % av faktisk kostander samt 17 % lineære avskrivninger. Dette er ofte gunstig.</a:t>
            </a:r>
          </a:p>
          <a:p>
            <a:pPr algn="l"/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05449591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118</TotalTime>
  <Words>824</Words>
  <Application>Microsoft Office PowerPoint</Application>
  <PresentationFormat>Widescreen</PresentationFormat>
  <Paragraphs>113</Paragraphs>
  <Slides>11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Fasett</vt:lpstr>
      <vt:lpstr>Bil i Regnskapet</vt:lpstr>
      <vt:lpstr>Bruk av privatbil i næring </vt:lpstr>
      <vt:lpstr>Bruk av privatbil i næring </vt:lpstr>
      <vt:lpstr>Firmabil – ansatt i AS</vt:lpstr>
      <vt:lpstr>Firmabil – ansatt i AS</vt:lpstr>
      <vt:lpstr>Firmabil – ansatt i AS</vt:lpstr>
      <vt:lpstr>Firmabil – ansatt i AS</vt:lpstr>
      <vt:lpstr>Firmabil – ansatt i AS</vt:lpstr>
      <vt:lpstr>Næringsbil i Enkeltpersonforetak</vt:lpstr>
      <vt:lpstr>Næringsbil i Enkeltpersonforetak</vt:lpstr>
      <vt:lpstr>Næringsbil i Enkeltpersonforetak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 i Regnskapet</dc:title>
  <dc:creator>Torbjørg Kylland</dc:creator>
  <cp:lastModifiedBy>Torbjørg Kylland</cp:lastModifiedBy>
  <cp:revision>12</cp:revision>
  <cp:lastPrinted>2016-03-09T19:38:17Z</cp:lastPrinted>
  <dcterms:created xsi:type="dcterms:W3CDTF">2016-03-09T17:48:51Z</dcterms:created>
  <dcterms:modified xsi:type="dcterms:W3CDTF">2016-03-09T19:47:02Z</dcterms:modified>
</cp:coreProperties>
</file>